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489" r:id="rId3"/>
    <p:sldId id="491" r:id="rId4"/>
    <p:sldId id="461" r:id="rId5"/>
    <p:sldId id="490" r:id="rId6"/>
    <p:sldId id="472" r:id="rId7"/>
    <p:sldId id="474" r:id="rId8"/>
    <p:sldId id="467" r:id="rId9"/>
    <p:sldId id="478" r:id="rId10"/>
    <p:sldId id="468" r:id="rId11"/>
    <p:sldId id="481" r:id="rId12"/>
    <p:sldId id="480" r:id="rId13"/>
    <p:sldId id="482" r:id="rId14"/>
    <p:sldId id="484" r:id="rId15"/>
    <p:sldId id="493" r:id="rId16"/>
    <p:sldId id="485" r:id="rId17"/>
    <p:sldId id="486" r:id="rId18"/>
    <p:sldId id="469" r:id="rId19"/>
    <p:sldId id="470" r:id="rId20"/>
    <p:sldId id="488" r:id="rId21"/>
    <p:sldId id="494" r:id="rId22"/>
    <p:sldId id="487" r:id="rId23"/>
    <p:sldId id="476" r:id="rId24"/>
    <p:sldId id="47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" id="{21C395A7-54EC-BA4A-83CC-86A936B48319}">
          <p14:sldIdLst>
            <p14:sldId id="256"/>
            <p14:sldId id="489"/>
            <p14:sldId id="491"/>
            <p14:sldId id="461"/>
            <p14:sldId id="490"/>
            <p14:sldId id="472"/>
            <p14:sldId id="474"/>
            <p14:sldId id="467"/>
            <p14:sldId id="478"/>
            <p14:sldId id="468"/>
            <p14:sldId id="481"/>
            <p14:sldId id="480"/>
            <p14:sldId id="482"/>
            <p14:sldId id="484"/>
            <p14:sldId id="493"/>
            <p14:sldId id="485"/>
            <p14:sldId id="486"/>
            <p14:sldId id="469"/>
            <p14:sldId id="470"/>
            <p14:sldId id="488"/>
            <p14:sldId id="494"/>
            <p14:sldId id="487"/>
            <p14:sldId id="476"/>
            <p14:sldId id="47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ully Burn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3C43"/>
    <a:srgbClr val="7D00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7" autoAdjust="0"/>
    <p:restoredTop sz="84906" autoAdjust="0"/>
  </p:normalViewPr>
  <p:slideViewPr>
    <p:cSldViewPr snapToGrid="0" snapToObjects="1">
      <p:cViewPr>
        <p:scale>
          <a:sx n="95" d="100"/>
          <a:sy n="95" d="100"/>
        </p:scale>
        <p:origin x="-1184" y="-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9" d="100"/>
        <a:sy n="119" d="100"/>
      </p:scale>
      <p:origin x="0" y="74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8F9F8-8BFA-CC4C-87EE-EDE6E9A3E63B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14F98-2CA4-FA4D-AA1E-4E7D84B9B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98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3:48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3362E-E580-3442-8E5B-ED3E2AB496E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23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Yolo has an implicit layout setting - 13x13, of course we can change it, but again this network will be inappropriate for input images of different layouts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Yolo is biased to small / square like figures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…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14F98-2CA4-FA4D-AA1E-4E7D84B9B2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5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77724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1"/>
            <a:ext cx="2000250" cy="365125"/>
          </a:xfrm>
        </p:spPr>
        <p:txBody>
          <a:bodyPr/>
          <a:lstStyle/>
          <a:p>
            <a:fld id="{88E3F0A4-B755-8B49-BA65-4682FAC11ECD}" type="datetimeFigureOut">
              <a:rPr lang="en-US" smtClean="0"/>
              <a:t>10/19/18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00250" cy="365125"/>
          </a:xfrm>
        </p:spPr>
        <p:txBody>
          <a:bodyPr/>
          <a:lstStyle/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VsoE_ISI_Inform_Horiz_CardonWhite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66176" cy="685800"/>
          </a:xfrm>
          <a:prstGeom prst="rect">
            <a:avLst/>
          </a:prstGeom>
        </p:spPr>
      </p:pic>
      <p:pic>
        <p:nvPicPr>
          <p:cNvPr id="8" name="Picture 7" descr="Small Use Shield_BlackOn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3F0A4-B755-8B49-BA65-4682FAC11EC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10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3F0A4-B755-8B49-BA65-4682FAC11EC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94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80000"/>
              <a:defRPr b="1">
                <a:latin typeface="Shree Devanagari 714"/>
                <a:cs typeface="Shree Devanagari 714"/>
              </a:defRPr>
            </a:lvl1pPr>
            <a:lvl2pPr>
              <a:buSzPct val="80000"/>
              <a:defRPr b="1">
                <a:latin typeface="Shree Devanagari 714"/>
                <a:cs typeface="Shree Devanagari 714"/>
              </a:defRPr>
            </a:lvl2pPr>
            <a:lvl3pPr>
              <a:buSzPct val="80000"/>
              <a:defRPr/>
            </a:lvl3pPr>
            <a:lvl4pPr>
              <a:buSzPct val="80000"/>
              <a:defRPr/>
            </a:lvl4pPr>
            <a:lvl5pPr>
              <a:buSzPct val="80000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3F0A4-B755-8B49-BA65-4682FAC11EC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3F0A4-B755-8B49-BA65-4682FAC11EC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3F0A4-B755-8B49-BA65-4682FAC11EC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6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3F0A4-B755-8B49-BA65-4682FAC11EC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86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3F0A4-B755-8B49-BA65-4682FAC11EC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7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3F0A4-B755-8B49-BA65-4682FAC11EC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0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3F0A4-B755-8B49-BA65-4682FAC11EC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0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3F0A4-B755-8B49-BA65-4682FAC11EC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2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mall Use Shield_BlackOnWhite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5678" y="0"/>
            <a:ext cx="7752522" cy="169068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5678" y="1825625"/>
            <a:ext cx="77525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5678" y="6356351"/>
            <a:ext cx="19803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3F0A4-B755-8B49-BA65-4682FAC11EC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00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6592F-5B6D-F643-8769-42B69BC9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hree Devanagari 714"/>
          <a:ea typeface="+mj-ea"/>
          <a:cs typeface="Shree Devanagari 71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hree Devanagari 714"/>
          <a:ea typeface="+mn-ea"/>
          <a:cs typeface="Shree Devanagari 71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hree Devanagari 714"/>
          <a:ea typeface="+mn-ea"/>
          <a:cs typeface="Shree Devanagari 71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hree Devanagari 714"/>
          <a:ea typeface="+mn-ea"/>
          <a:cs typeface="Shree Devanagari 71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hree Devanagari 714"/>
          <a:ea typeface="+mn-ea"/>
          <a:cs typeface="Shree Devanagari 71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hree Devanagari 714"/>
          <a:ea typeface="+mn-ea"/>
          <a:cs typeface="Shree Devanagari 71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KnowEngine/UimaBioC" TargetMode="External"/><Relationship Id="rId4" Type="http://schemas.openxmlformats.org/officeDocument/2006/relationships/hyperlink" Target="https://github.com/SciKnowEngine/lapdftext" TargetMode="External"/><Relationship Id="rId5" Type="http://schemas.openxmlformats.org/officeDocument/2006/relationships/hyperlink" Target="https://doi.org/10.5281/zenodo.1315036" TargetMode="External"/><Relationship Id="rId6" Type="http://schemas.openxmlformats.org/officeDocument/2006/relationships/hyperlink" Target="https://doi.org/10.5281/zenodo.13150211" TargetMode="External"/><Relationship Id="rId7" Type="http://schemas.openxmlformats.org/officeDocument/2006/relationships/hyperlink" Target="https://doi.org/10.5281/zenodo.131919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ciKnowEngine/evidX/releases/tag/v0.1.0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MKEG/lapdftex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6850" y="1541463"/>
            <a:ext cx="8063468" cy="2387600"/>
          </a:xfrm>
        </p:spPr>
        <p:txBody>
          <a:bodyPr>
            <a:noAutofit/>
          </a:bodyPr>
          <a:lstStyle/>
          <a:p>
            <a:r>
              <a:rPr lang="en-US" sz="4400" dirty="0"/>
              <a:t>Towards Evidence </a:t>
            </a:r>
            <a:r>
              <a:rPr lang="en-US" sz="4400" dirty="0" smtClean="0"/>
              <a:t>Extraction: </a:t>
            </a:r>
            <a:r>
              <a:rPr lang="en-US" sz="4400" dirty="0"/>
              <a:t>Analysis of Scientific Figures from Studies of Molecular Interactions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6850" y="4249738"/>
            <a:ext cx="7631349" cy="165576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Gully Burns</a:t>
            </a:r>
            <a:r>
              <a:rPr lang="en-US" baseline="30000" dirty="0"/>
              <a:t>1</a:t>
            </a:r>
            <a:r>
              <a:rPr lang="en-US" dirty="0"/>
              <a:t>, </a:t>
            </a:r>
            <a:r>
              <a:rPr lang="en-US" dirty="0" err="1"/>
              <a:t>Xiangyang</a:t>
            </a:r>
            <a:r>
              <a:rPr lang="en-US" dirty="0"/>
              <a:t> Shi</a:t>
            </a:r>
            <a:r>
              <a:rPr lang="en-US" baseline="30000" dirty="0"/>
              <a:t>1</a:t>
            </a:r>
            <a:r>
              <a:rPr lang="en-US" dirty="0"/>
              <a:t>, </a:t>
            </a:r>
            <a:r>
              <a:rPr lang="en-US" dirty="0" err="1"/>
              <a:t>Yue</a:t>
            </a:r>
            <a:r>
              <a:rPr lang="en-US" dirty="0"/>
              <a:t> Wu</a:t>
            </a:r>
            <a:r>
              <a:rPr lang="en-US" baseline="30000" dirty="0"/>
              <a:t>1</a:t>
            </a:r>
            <a:r>
              <a:rPr lang="en-US" dirty="0"/>
              <a:t>, </a:t>
            </a:r>
            <a:r>
              <a:rPr lang="en-US" dirty="0" err="1"/>
              <a:t>Huaigu</a:t>
            </a:r>
            <a:r>
              <a:rPr lang="en-US" dirty="0"/>
              <a:t> Cao</a:t>
            </a:r>
            <a:r>
              <a:rPr lang="en-US" baseline="30000" dirty="0"/>
              <a:t>1</a:t>
            </a:r>
            <a:r>
              <a:rPr lang="en-US" dirty="0"/>
              <a:t>, </a:t>
            </a:r>
            <a:r>
              <a:rPr lang="en-US" dirty="0" err="1"/>
              <a:t>Prem</a:t>
            </a:r>
            <a:r>
              <a:rPr lang="en-US" dirty="0"/>
              <a:t> Natarajan</a:t>
            </a:r>
            <a:r>
              <a:rPr lang="en-US" baseline="30000" dirty="0"/>
              <a:t>1</a:t>
            </a:r>
          </a:p>
          <a:p>
            <a:r>
              <a:rPr lang="en-US" baseline="30000" dirty="0"/>
              <a:t>1</a:t>
            </a:r>
            <a:r>
              <a:rPr lang="en-US" dirty="0"/>
              <a:t> Intelligent Systems Division, USC’s Information Sciences </a:t>
            </a:r>
            <a:r>
              <a:rPr lang="en-US" dirty="0" smtClean="0"/>
              <a:t>Institute</a:t>
            </a:r>
            <a:endParaRPr lang="en-US" dirty="0"/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i="1" u="sng" dirty="0" smtClean="0">
                <a:latin typeface="+mn-lt"/>
              </a:rPr>
              <a:t>https</a:t>
            </a:r>
            <a:r>
              <a:rPr lang="en-US" i="1" u="sng" dirty="0">
                <a:latin typeface="+mn-lt"/>
              </a:rPr>
              <a:t>://</a:t>
            </a:r>
            <a:r>
              <a:rPr lang="en-US" i="1" u="sng" dirty="0" err="1" smtClean="0">
                <a:latin typeface="+mn-lt"/>
              </a:rPr>
              <a:t>sciknowengine.github.io</a:t>
            </a:r>
            <a:r>
              <a:rPr lang="en-US" i="1" u="sng" dirty="0" smtClean="0">
                <a:latin typeface="+mn-l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37949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Delineating Subfigures</a:t>
            </a:r>
            <a:endParaRPr lang="en-US" dirty="0"/>
          </a:p>
        </p:txBody>
      </p:sp>
      <p:pic>
        <p:nvPicPr>
          <p:cNvPr id="5" name="Shape 1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7419" y="2503704"/>
            <a:ext cx="2942096" cy="2791812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Shape 125"/>
          <p:cNvPicPr preferRelativeResize="0"/>
          <p:nvPr/>
        </p:nvPicPr>
        <p:blipFill rotWithShape="1">
          <a:blip r:embed="rId2">
            <a:alphaModFix/>
          </a:blip>
          <a:srcRect r="75328" b="73632"/>
          <a:stretch/>
        </p:blipFill>
        <p:spPr>
          <a:xfrm>
            <a:off x="4485373" y="1955599"/>
            <a:ext cx="1010799" cy="1025085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Shape 126"/>
          <p:cNvPicPr preferRelativeResize="0"/>
          <p:nvPr/>
        </p:nvPicPr>
        <p:blipFill rotWithShape="1">
          <a:blip r:embed="rId2">
            <a:alphaModFix/>
          </a:blip>
          <a:srcRect t="25935" r="74048" b="45630"/>
          <a:stretch/>
        </p:blipFill>
        <p:spPr>
          <a:xfrm>
            <a:off x="4485373" y="3122494"/>
            <a:ext cx="1063257" cy="1105482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Shape 127"/>
          <p:cNvPicPr preferRelativeResize="0"/>
          <p:nvPr/>
        </p:nvPicPr>
        <p:blipFill rotWithShape="1">
          <a:blip r:embed="rId2">
            <a:alphaModFix/>
          </a:blip>
          <a:srcRect l="28200" r="46409" b="41549"/>
          <a:stretch/>
        </p:blipFill>
        <p:spPr>
          <a:xfrm>
            <a:off x="5698587" y="1955599"/>
            <a:ext cx="1040227" cy="2272377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Shape 128"/>
          <p:cNvPicPr preferRelativeResize="0"/>
          <p:nvPr/>
        </p:nvPicPr>
        <p:blipFill rotWithShape="1">
          <a:blip r:embed="rId2">
            <a:alphaModFix/>
          </a:blip>
          <a:srcRect l="53029" b="44577"/>
          <a:stretch/>
        </p:blipFill>
        <p:spPr>
          <a:xfrm>
            <a:off x="6868071" y="2045162"/>
            <a:ext cx="1924361" cy="2154663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" name="Shape 129"/>
          <p:cNvPicPr preferRelativeResize="0"/>
          <p:nvPr/>
        </p:nvPicPr>
        <p:blipFill rotWithShape="1">
          <a:blip r:embed="rId2">
            <a:alphaModFix/>
          </a:blip>
          <a:srcRect t="55554"/>
          <a:stretch/>
        </p:blipFill>
        <p:spPr>
          <a:xfrm>
            <a:off x="4485373" y="4367350"/>
            <a:ext cx="4096931" cy="1727877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1" name="Elbow Connector 8"/>
          <p:cNvCxnSpPr>
            <a:stCxn id="5" idx="3"/>
            <a:endCxn id="7" idx="1"/>
          </p:cNvCxnSpPr>
          <p:nvPr/>
        </p:nvCxnSpPr>
        <p:spPr>
          <a:xfrm flipV="1">
            <a:off x="3499515" y="3675235"/>
            <a:ext cx="985858" cy="224375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8"/>
          <p:cNvCxnSpPr>
            <a:stCxn id="5" idx="3"/>
            <a:endCxn id="6" idx="1"/>
          </p:cNvCxnSpPr>
          <p:nvPr/>
        </p:nvCxnSpPr>
        <p:spPr>
          <a:xfrm flipV="1">
            <a:off x="3499515" y="2468142"/>
            <a:ext cx="985858" cy="1431468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8"/>
          <p:cNvCxnSpPr>
            <a:stCxn id="5" idx="3"/>
            <a:endCxn id="10" idx="1"/>
          </p:cNvCxnSpPr>
          <p:nvPr/>
        </p:nvCxnSpPr>
        <p:spPr>
          <a:xfrm>
            <a:off x="3499515" y="3899610"/>
            <a:ext cx="985858" cy="1331679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47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 Baseline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b="0" dirty="0" smtClean="0"/>
              <a:t>Detect letters </a:t>
            </a:r>
            <a:r>
              <a:rPr lang="en-US" b="0" dirty="0"/>
              <a:t>that denote each subfigure (‘A’, ‘B’, etc.) using connected component analysis. </a:t>
            </a:r>
            <a:endParaRPr lang="en-US" b="0" dirty="0" smtClean="0"/>
          </a:p>
          <a:p>
            <a:pPr marL="514350" indent="-514350">
              <a:buAutoNum type="arabicPeriod"/>
            </a:pPr>
            <a:r>
              <a:rPr lang="en-US" b="0" dirty="0" smtClean="0"/>
              <a:t>Use a </a:t>
            </a:r>
            <a:r>
              <a:rPr lang="en-US" b="0" dirty="0"/>
              <a:t>greedy tiling </a:t>
            </a:r>
            <a:r>
              <a:rPr lang="en-US" b="0" dirty="0" smtClean="0"/>
              <a:t>mechanism that </a:t>
            </a:r>
            <a:r>
              <a:rPr lang="en-US" b="0" dirty="0"/>
              <a:t>places the letter in the top left corner of panels to construct a rectangular layout for each panel in a figure. </a:t>
            </a:r>
            <a:endParaRPr lang="en-US" b="0" dirty="0" smtClean="0"/>
          </a:p>
          <a:p>
            <a:pPr marL="514350" indent="-514350">
              <a:buAutoNum type="arabicPeriod"/>
            </a:pPr>
            <a:r>
              <a:rPr lang="en-US" b="0" smtClean="0"/>
              <a:t>A </a:t>
            </a:r>
            <a:r>
              <a:rPr lang="en-US" b="0" dirty="0"/>
              <a:t>figure is cut into multiple </a:t>
            </a:r>
            <a:r>
              <a:rPr lang="en-US" b="0" dirty="0" smtClean="0"/>
              <a:t>sub-panels </a:t>
            </a:r>
            <a:r>
              <a:rPr lang="en-US" b="0" dirty="0"/>
              <a:t>by straight lines that go along the top or left side of each detected letter. </a:t>
            </a:r>
          </a:p>
        </p:txBody>
      </p:sp>
    </p:spTree>
    <p:extLst>
      <p:ext uri="{BB962C8B-B14F-4D97-AF65-F5344CB8AC3E}">
        <p14:creationId xmlns:p14="http://schemas.microsoft.com/office/powerpoint/2010/main" val="315524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05678" y="1898954"/>
            <a:ext cx="7727492" cy="4484208"/>
            <a:chOff x="436407" y="1269946"/>
            <a:chExt cx="8216333" cy="4767879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6407" y="1269948"/>
              <a:ext cx="8216333" cy="4767876"/>
            </a:xfrm>
            <a:prstGeom prst="rect">
              <a:avLst/>
            </a:prstGeom>
            <a:noFill/>
            <a:ln w="222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" name="Rectangle 2"/>
            <p:cNvSpPr/>
            <p:nvPr/>
          </p:nvSpPr>
          <p:spPr>
            <a:xfrm>
              <a:off x="436407" y="1269947"/>
              <a:ext cx="2003479" cy="1693265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39886" y="1269948"/>
              <a:ext cx="1637731" cy="1693265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39886" y="2963212"/>
              <a:ext cx="1637731" cy="3074612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224262" y="1269946"/>
              <a:ext cx="2428478" cy="4767877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081344" y="1269948"/>
              <a:ext cx="2142918" cy="4767877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Example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481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‘You Only Look Once: Unified, Real-Time Object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05678" y="1825625"/>
            <a:ext cx="7752521" cy="46577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dirty="0" err="1" smtClean="0"/>
              <a:t>Redmon</a:t>
            </a:r>
            <a:r>
              <a:rPr lang="en-US" b="0" dirty="0" smtClean="0"/>
              <a:t> </a:t>
            </a:r>
            <a:r>
              <a:rPr lang="en-US" b="0" i="1" dirty="0" smtClean="0"/>
              <a:t>et al. </a:t>
            </a:r>
            <a:r>
              <a:rPr lang="en-US" b="0" dirty="0"/>
              <a:t>(2015)</a:t>
            </a:r>
            <a:r>
              <a:rPr lang="en-US" b="0" dirty="0" smtClean="0"/>
              <a:t> </a:t>
            </a:r>
            <a:r>
              <a:rPr lang="en-US" b="0" i="1" dirty="0" err="1" smtClean="0"/>
              <a:t>CoRR</a:t>
            </a:r>
            <a:r>
              <a:rPr lang="en-US" b="0" dirty="0" smtClean="0"/>
              <a:t> </a:t>
            </a:r>
            <a:r>
              <a:rPr lang="en-US" b="0" dirty="0"/>
              <a:t>abs/</a:t>
            </a:r>
            <a:r>
              <a:rPr lang="en-US" b="0" dirty="0" smtClean="0"/>
              <a:t>1506.02640</a:t>
            </a:r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r>
              <a:rPr lang="en-US" b="0" dirty="0" smtClean="0"/>
              <a:t>Used for </a:t>
            </a:r>
            <a:r>
              <a:rPr lang="en-US" b="0" dirty="0"/>
              <a:t>Compound Figure </a:t>
            </a:r>
            <a:r>
              <a:rPr lang="en-US" b="0" dirty="0" smtClean="0"/>
              <a:t>Separation by </a:t>
            </a:r>
            <a:r>
              <a:rPr lang="en-US" b="0" dirty="0" err="1" smtClean="0"/>
              <a:t>Tsutsui</a:t>
            </a:r>
            <a:r>
              <a:rPr lang="en-US" b="0" dirty="0" smtClean="0"/>
              <a:t> &amp; Crandall, (2017), ICDAR</a:t>
            </a:r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endParaRPr lang="en-US" b="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40" y="2398520"/>
            <a:ext cx="4229798" cy="267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31199" y="1731084"/>
            <a:ext cx="4087918" cy="274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356616" y="4690872"/>
            <a:ext cx="821083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standard YOLO, the hyper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-parameter: </a:t>
            </a:r>
            <a:r>
              <a:rPr lang="en-US" sz="18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# of Grids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set as 13*</a:t>
            </a:r>
            <a:r>
              <a:rPr lang="en-US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13,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Its too many for academic images, the network always favor tiny subfigures. (bias)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 layout is sensible to Grid #.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-US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 a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</a:t>
            </a:r>
            <a:r>
              <a:rPr lang="en-US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based on applying </a:t>
            </a:r>
            <a:r>
              <a:rPr lang="en-US" sz="1800" u="sng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multiple 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sets of grids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3824" y="2157759"/>
            <a:ext cx="1244219" cy="158074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1290633" y="3666907"/>
            <a:ext cx="1107410" cy="668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YOLO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YOLO is biased to fine-grained delineation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70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Aware YOLO</a:t>
            </a:r>
            <a:endParaRPr lang="en-US" dirty="0"/>
          </a:p>
        </p:txBody>
      </p:sp>
      <p:pic>
        <p:nvPicPr>
          <p:cNvPr id="4" name="Content Placeholder 3" descr="yolo_subpane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5" b="66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6600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4" y="703395"/>
            <a:ext cx="4129482" cy="5825124"/>
          </a:xfrm>
          <a:prstGeom prst="rect">
            <a:avLst/>
          </a:prstGeom>
        </p:spPr>
      </p:pic>
      <p:pic>
        <p:nvPicPr>
          <p:cNvPr id="6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035" y="703395"/>
            <a:ext cx="4116878" cy="582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89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Analysis of data from INTACT 2017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5968536"/>
              </p:ext>
            </p:extLst>
          </p:nvPr>
        </p:nvGraphicFramePr>
        <p:xfrm>
          <a:off x="705678" y="2549719"/>
          <a:ext cx="8118018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59009"/>
                <a:gridCol w="4059009"/>
              </a:tblGrid>
              <a:tr h="334527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Method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Accuracy</a:t>
                      </a:r>
                      <a:endParaRPr lang="en-US" sz="3600" dirty="0"/>
                    </a:p>
                  </a:txBody>
                  <a:tcPr/>
                </a:tc>
              </a:tr>
              <a:tr h="334527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Heuristic Greedy</a:t>
                      </a:r>
                      <a:r>
                        <a:rPr lang="en-US" sz="3600" baseline="0" dirty="0" smtClean="0"/>
                        <a:t> Cut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0.78</a:t>
                      </a:r>
                      <a:endParaRPr lang="en-US" sz="3600" dirty="0"/>
                    </a:p>
                  </a:txBody>
                  <a:tcPr/>
                </a:tc>
              </a:tr>
              <a:tr h="334527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YOLO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0.76</a:t>
                      </a:r>
                      <a:endParaRPr lang="en-US" sz="3600" dirty="0"/>
                    </a:p>
                  </a:txBody>
                  <a:tcPr/>
                </a:tc>
              </a:tr>
              <a:tr h="334527">
                <a:tc>
                  <a:txBody>
                    <a:bodyPr/>
                    <a:lstStyle/>
                    <a:p>
                      <a:r>
                        <a:rPr lang="en-US" sz="3600" b="1" dirty="0" smtClean="0"/>
                        <a:t>Layout Aware YOLO</a:t>
                      </a:r>
                      <a:endParaRPr lang="en-US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1" dirty="0" smtClean="0"/>
                        <a:t>0.84</a:t>
                      </a:r>
                      <a:endParaRPr lang="en-US" sz="36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507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3a. Classifying Subfigures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/>
              <a:t>LeNet</a:t>
            </a:r>
            <a:r>
              <a:rPr lang="en-US" b="0" dirty="0"/>
              <a:t> image classification algorithm </a:t>
            </a:r>
            <a:endParaRPr lang="en-US" b="0" dirty="0" smtClean="0"/>
          </a:p>
          <a:p>
            <a:r>
              <a:rPr lang="en-US" b="0" dirty="0" smtClean="0"/>
              <a:t>Manually annotated images from INTACT database</a:t>
            </a:r>
            <a:endParaRPr lang="en-US" b="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8" y="3516099"/>
            <a:ext cx="7873970" cy="24883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49848" y="5235752"/>
            <a:ext cx="768731" cy="311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71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3b. Classifying Evidence Text</a:t>
            </a:r>
            <a:endParaRPr lang="en-US" dirty="0"/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705678" y="1825625"/>
            <a:ext cx="7752521" cy="4351338"/>
          </a:xfrm>
        </p:spPr>
        <p:txBody>
          <a:bodyPr/>
          <a:lstStyle/>
          <a:p>
            <a:r>
              <a:rPr lang="en-US" b="0" dirty="0" smtClean="0"/>
              <a:t>Train simple CNN + LSTM classifiers predict detection method codes from INTACT ‘evidence fragments’ and sub-captions </a:t>
            </a:r>
          </a:p>
          <a:p>
            <a:r>
              <a:rPr lang="en-US" b="0" dirty="0"/>
              <a:t>3,366 </a:t>
            </a:r>
            <a:r>
              <a:rPr lang="en-US" b="0" dirty="0" smtClean="0"/>
              <a:t>open access INTACT records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911" y="3805390"/>
            <a:ext cx="6381687" cy="23715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07977" y="5904146"/>
            <a:ext cx="479064" cy="2393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04403" y="5666646"/>
            <a:ext cx="479064" cy="2393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66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434779" y="6154089"/>
            <a:ext cx="51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/>
              <a:t>Inner Life of the </a:t>
            </a:r>
            <a:r>
              <a:rPr lang="en-US" i="1" dirty="0"/>
              <a:t>Cell (https://</a:t>
            </a:r>
            <a:r>
              <a:rPr lang="en-US" i="1" dirty="0" err="1"/>
              <a:t>youtu.be</a:t>
            </a:r>
            <a:r>
              <a:rPr lang="en-US" i="1" dirty="0"/>
              <a:t>/wJyUtbn0O5Y)</a:t>
            </a:r>
            <a:endParaRPr lang="en-US" sz="1800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Molecular Biology is both complex and beautiful</a:t>
            </a:r>
            <a:endParaRPr lang="en-US" dirty="0"/>
          </a:p>
        </p:txBody>
      </p:sp>
      <p:pic>
        <p:nvPicPr>
          <p:cNvPr id="14" name="InnerLifeOfCel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2578" b="12578"/>
          <a:stretch>
            <a:fillRect/>
          </a:stretch>
        </p:blipFill>
        <p:spPr>
          <a:xfrm>
            <a:off x="1681163" y="1825625"/>
            <a:ext cx="5802312" cy="4351338"/>
          </a:xfrm>
        </p:spPr>
      </p:pic>
    </p:spTree>
    <p:extLst>
      <p:ext uri="{BB962C8B-B14F-4D97-AF65-F5344CB8AC3E}">
        <p14:creationId xmlns:p14="http://schemas.microsoft.com/office/powerpoint/2010/main" val="111018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3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51580" y="28446"/>
            <a:ext cx="2165684" cy="748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vidX_analysis_roadm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" y="536448"/>
            <a:ext cx="9116568" cy="6321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34" y="856900"/>
            <a:ext cx="7721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2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‘Towards’ Evidence Extraction</a:t>
            </a:r>
            <a:br>
              <a:rPr lang="en-US" dirty="0" smtClean="0"/>
            </a:br>
            <a:r>
              <a:rPr lang="en-US" dirty="0" smtClean="0"/>
              <a:t>Templates</a:t>
            </a:r>
            <a:endParaRPr lang="en-US" dirty="0"/>
          </a:p>
        </p:txBody>
      </p:sp>
      <p:pic>
        <p:nvPicPr>
          <p:cNvPr id="4" name="Content Placeholder 3" descr="future_work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" b="31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888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678" y="11140"/>
            <a:ext cx="7752522" cy="169068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Linked Data as a Research Object</a:t>
            </a:r>
            <a:br>
              <a:rPr lang="en-US" sz="3200" dirty="0" smtClean="0"/>
            </a:br>
            <a:r>
              <a:rPr lang="en-US" sz="3200" u="sng" dirty="0" smtClean="0"/>
              <a:t>http</a:t>
            </a:r>
            <a:r>
              <a:rPr lang="en-US" sz="3200" u="sng" dirty="0"/>
              <a:t>://</a:t>
            </a:r>
            <a:r>
              <a:rPr lang="en-US" sz="3200" u="sng" dirty="0" err="1"/>
              <a:t>purl.org</a:t>
            </a:r>
            <a:r>
              <a:rPr lang="en-US" sz="3200" u="sng" dirty="0"/>
              <a:t>/</a:t>
            </a:r>
            <a:r>
              <a:rPr lang="en-US" sz="3200" u="sng" dirty="0" err="1"/>
              <a:t>ske</a:t>
            </a:r>
            <a:r>
              <a:rPr lang="en-US" sz="3200" u="sng" dirty="0"/>
              <a:t>/</a:t>
            </a:r>
            <a:r>
              <a:rPr lang="en-US" sz="3200" u="sng" dirty="0" err="1"/>
              <a:t>ro</a:t>
            </a:r>
            <a:r>
              <a:rPr lang="en-US" sz="3200" u="sng" dirty="0"/>
              <a:t>/</a:t>
            </a:r>
            <a:r>
              <a:rPr lang="en-US" sz="3200" u="sng" dirty="0" smtClean="0"/>
              <a:t>semsci18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600" dirty="0" smtClean="0"/>
              <a:t>Tools</a:t>
            </a:r>
            <a:r>
              <a:rPr lang="en-US" sz="1600" b="0" dirty="0" smtClean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600" b="0" dirty="0" smtClean="0">
                <a:hlinkClick r:id="rId2"/>
              </a:rPr>
              <a:t>https</a:t>
            </a:r>
            <a:r>
              <a:rPr lang="en-US" sz="1600" b="0" dirty="0">
                <a:hlinkClick r:id="rId2"/>
              </a:rPr>
              <a:t>://github.com/SciKnowEngine/evidX/releases/tag/v0.1.0</a:t>
            </a:r>
            <a:r>
              <a:rPr lang="en-US" sz="1600" b="0" dirty="0"/>
              <a:t> </a:t>
            </a:r>
            <a:r>
              <a:rPr lang="en-US" sz="1600" b="0" dirty="0" smtClean="0"/>
              <a:t/>
            </a:r>
            <a:br>
              <a:rPr lang="en-US" sz="1600" b="0" dirty="0" smtClean="0"/>
            </a:br>
            <a:r>
              <a:rPr lang="en-US" sz="1600" b="0" dirty="0" err="1" smtClean="0"/>
              <a:t>TensorFlow</a:t>
            </a:r>
            <a:r>
              <a:rPr lang="en-US" sz="1600" b="0" dirty="0" smtClean="0"/>
              <a:t> </a:t>
            </a:r>
            <a:r>
              <a:rPr lang="en-US" sz="1600" b="0" dirty="0"/>
              <a:t>Classifiers used to classify text of subfigure captions by method type.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600" b="0" dirty="0" smtClean="0">
                <a:hlinkClick r:id="rId3"/>
              </a:rPr>
              <a:t>https</a:t>
            </a:r>
            <a:r>
              <a:rPr lang="en-US" sz="1600" b="0" dirty="0">
                <a:hlinkClick r:id="rId3"/>
              </a:rPr>
              <a:t>://github.com/SciKnowEngine/UimaBioC</a:t>
            </a:r>
            <a:r>
              <a:rPr lang="en-US" sz="1600" b="0" dirty="0"/>
              <a:t> </a:t>
            </a:r>
            <a:r>
              <a:rPr lang="en-US" sz="1600" b="0" dirty="0" smtClean="0"/>
              <a:t> </a:t>
            </a:r>
            <a:br>
              <a:rPr lang="en-US" sz="1600" b="0" dirty="0" smtClean="0"/>
            </a:br>
            <a:r>
              <a:rPr lang="en-US" sz="1600" b="0" dirty="0" smtClean="0"/>
              <a:t>Text </a:t>
            </a:r>
            <a:r>
              <a:rPr lang="en-US" sz="1600" b="0" dirty="0"/>
              <a:t>preprocessing </a:t>
            </a:r>
            <a:r>
              <a:rPr lang="en-US" sz="1600" b="0" dirty="0" smtClean="0"/>
              <a:t>pipelines</a:t>
            </a:r>
            <a:endParaRPr lang="en-US" sz="1600" b="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600" b="0" dirty="0">
                <a:hlinkClick r:id="rId4"/>
              </a:rPr>
              <a:t>https://github.com/SciKnowEngine/lapdftext</a:t>
            </a:r>
            <a:r>
              <a:rPr lang="en-US" sz="1600" b="0" dirty="0"/>
              <a:t> </a:t>
            </a:r>
            <a:r>
              <a:rPr lang="en-US" sz="1600" b="0" dirty="0" smtClean="0"/>
              <a:t> </a:t>
            </a:r>
            <a:br>
              <a:rPr lang="en-US" sz="1600" b="0" dirty="0" smtClean="0"/>
            </a:br>
            <a:r>
              <a:rPr lang="en-US" sz="1600" b="0" dirty="0" smtClean="0"/>
              <a:t>PDF </a:t>
            </a:r>
            <a:r>
              <a:rPr lang="en-US" sz="1600" b="0" dirty="0"/>
              <a:t>image and text extraction tools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600" dirty="0" smtClean="0"/>
              <a:t>Data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600" b="0" dirty="0">
                <a:hlinkClick r:id="rId5"/>
              </a:rPr>
              <a:t>https://doi.org/10.5281/zenodo.</a:t>
            </a:r>
            <a:r>
              <a:rPr lang="en-US" sz="1600" b="0" dirty="0" smtClean="0">
                <a:hlinkClick r:id="rId5"/>
              </a:rPr>
              <a:t>1315036</a:t>
            </a:r>
            <a:r>
              <a:rPr lang="en-US" sz="1600" b="0" dirty="0"/>
              <a:t/>
            </a:r>
            <a:br>
              <a:rPr lang="en-US" sz="1600" b="0" dirty="0"/>
            </a:br>
            <a:r>
              <a:rPr lang="en-US" sz="1600" b="0" dirty="0" smtClean="0"/>
              <a:t> </a:t>
            </a:r>
            <a:r>
              <a:rPr lang="en-US" sz="1600" b="0" dirty="0"/>
              <a:t>‘Molecular Biology Open Access </a:t>
            </a:r>
            <a:r>
              <a:rPr lang="en-US" sz="1600" b="0" dirty="0" err="1"/>
              <a:t>Pubmed</a:t>
            </a:r>
            <a:r>
              <a:rPr lang="en-US" sz="1600" b="0" dirty="0"/>
              <a:t> Word and Sentence Representations’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600" b="0" dirty="0" smtClean="0">
                <a:hlinkClick r:id="rId6"/>
              </a:rPr>
              <a:t>https</a:t>
            </a:r>
            <a:r>
              <a:rPr lang="en-US" sz="1600" b="0" dirty="0">
                <a:hlinkClick r:id="rId6"/>
              </a:rPr>
              <a:t>://doi.org/10.5281/zenodo.13150211</a:t>
            </a:r>
            <a:r>
              <a:rPr lang="en-US" sz="1600" b="0" dirty="0"/>
              <a:t> </a:t>
            </a:r>
            <a:br>
              <a:rPr lang="en-US" sz="1600" b="0" dirty="0"/>
            </a:br>
            <a:r>
              <a:rPr lang="en-US" sz="1600" b="0" dirty="0" smtClean="0"/>
              <a:t>‘</a:t>
            </a:r>
            <a:r>
              <a:rPr lang="en-US" sz="1600" b="0" dirty="0"/>
              <a:t>Method Classification of Open Access INTACT Molecular Interaction data.’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600" b="0" dirty="0" smtClean="0">
                <a:hlinkClick r:id="rId7"/>
              </a:rPr>
              <a:t>https</a:t>
            </a:r>
            <a:r>
              <a:rPr lang="en-US" sz="1600" b="0" dirty="0">
                <a:hlinkClick r:id="rId7"/>
              </a:rPr>
              <a:t>://doi.org/10.5281/zenodo.1319198</a:t>
            </a:r>
            <a:r>
              <a:rPr lang="en-US" sz="1600" b="0" dirty="0"/>
              <a:t> </a:t>
            </a:r>
            <a:br>
              <a:rPr lang="en-US" sz="1600" b="0" dirty="0"/>
            </a:br>
            <a:r>
              <a:rPr lang="en-US" sz="1600" b="0" dirty="0" smtClean="0"/>
              <a:t>‘</a:t>
            </a:r>
            <a:r>
              <a:rPr lang="en-US" sz="1600" b="0" dirty="0"/>
              <a:t>Partitioned Image Data for Machine Learning Analysis of Molecular Biology Figures</a:t>
            </a:r>
            <a:r>
              <a:rPr lang="en-US" sz="1600" b="0" dirty="0" smtClean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170682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uteDarw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82570" y="0"/>
            <a:ext cx="5092097" cy="134572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Acknowledgements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44122" y="1345721"/>
            <a:ext cx="315812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Shree Devanagari 714"/>
                <a:cs typeface="Shree Devanagari 714"/>
              </a:rPr>
              <a:t>Nanjun</a:t>
            </a:r>
            <a:r>
              <a:rPr lang="en-US" sz="2800" dirty="0">
                <a:solidFill>
                  <a:schemeClr val="bg1"/>
                </a:solidFill>
                <a:latin typeface="Shree Devanagari 714"/>
                <a:cs typeface="Shree Devanagari 714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hree Devanagari 714"/>
                <a:cs typeface="Shree Devanagari 714"/>
              </a:rPr>
              <a:t>Peng</a:t>
            </a:r>
            <a:r>
              <a:rPr lang="en-US" sz="2800" dirty="0">
                <a:solidFill>
                  <a:schemeClr val="bg1"/>
                </a:solidFill>
                <a:latin typeface="Shree Devanagari 714"/>
                <a:cs typeface="Shree Devanagari 714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Shree Devanagari 714"/>
                <a:cs typeface="Shree Devanagari 714"/>
              </a:rPr>
            </a:br>
            <a:r>
              <a:rPr lang="en-US" sz="2800" dirty="0" err="1" smtClean="0">
                <a:solidFill>
                  <a:schemeClr val="bg1"/>
                </a:solidFill>
                <a:latin typeface="Shree Devanagari 714"/>
                <a:cs typeface="Shree Devanagari 714"/>
              </a:rPr>
              <a:t>Xiangci</a:t>
            </a:r>
            <a:r>
              <a:rPr lang="en-US" sz="2800" dirty="0" smtClean="0">
                <a:solidFill>
                  <a:schemeClr val="bg1"/>
                </a:solidFill>
                <a:latin typeface="Shree Devanagari 714"/>
                <a:cs typeface="Shree Devanagari 714"/>
              </a:rPr>
              <a:t> Li</a:t>
            </a:r>
          </a:p>
          <a:p>
            <a:r>
              <a:rPr lang="en-US" sz="2800" dirty="0" err="1">
                <a:solidFill>
                  <a:schemeClr val="bg1"/>
                </a:solidFill>
                <a:latin typeface="Shree Devanagari 714"/>
                <a:cs typeface="Shree Devanagari 714"/>
              </a:rPr>
              <a:t>Pradeep</a:t>
            </a:r>
            <a:r>
              <a:rPr lang="en-US" sz="2800" dirty="0">
                <a:solidFill>
                  <a:schemeClr val="bg1"/>
                </a:solidFill>
                <a:latin typeface="Shree Devanagari 714"/>
                <a:cs typeface="Shree Devanagari 714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hree Devanagari 714"/>
                <a:cs typeface="Shree Devanagari 714"/>
              </a:rPr>
              <a:t>Dasigi</a:t>
            </a:r>
            <a:endParaRPr lang="en-US" sz="2800" dirty="0">
              <a:solidFill>
                <a:schemeClr val="bg1"/>
              </a:solidFill>
              <a:latin typeface="Shree Devanagari 714"/>
              <a:cs typeface="Shree Devanagari 714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Shree Devanagari 714"/>
                <a:cs typeface="Shree Devanagari 714"/>
              </a:rPr>
              <a:t>Ed </a:t>
            </a:r>
            <a:r>
              <a:rPr lang="en-US" sz="2800" dirty="0" err="1" smtClean="0">
                <a:solidFill>
                  <a:schemeClr val="bg1"/>
                </a:solidFill>
                <a:latin typeface="Shree Devanagari 714"/>
                <a:cs typeface="Shree Devanagari 714"/>
              </a:rPr>
              <a:t>Hovy</a:t>
            </a:r>
            <a:endParaRPr lang="en-US" sz="2800" dirty="0" smtClean="0">
              <a:solidFill>
                <a:schemeClr val="bg1"/>
              </a:solidFill>
              <a:latin typeface="Shree Devanagari 714"/>
              <a:cs typeface="Shree Devanagari 714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Shree Devanagari 714"/>
                <a:cs typeface="Shree Devanagari 714"/>
              </a:rPr>
              <a:t>Anita De </a:t>
            </a:r>
            <a:r>
              <a:rPr lang="en-US" sz="2800" dirty="0" err="1" smtClean="0">
                <a:solidFill>
                  <a:schemeClr val="bg1"/>
                </a:solidFill>
                <a:latin typeface="Shree Devanagari 714"/>
                <a:cs typeface="Shree Devanagari 714"/>
              </a:rPr>
              <a:t>Waard</a:t>
            </a:r>
            <a:endParaRPr lang="en-US" sz="2800" dirty="0" smtClean="0">
              <a:solidFill>
                <a:schemeClr val="bg1"/>
              </a:solidFill>
              <a:latin typeface="Shree Devanagari 714"/>
              <a:cs typeface="Shree Devanagari 714"/>
            </a:endParaRPr>
          </a:p>
          <a:p>
            <a:endParaRPr lang="en-US" sz="2000" dirty="0">
              <a:solidFill>
                <a:schemeClr val="bg1"/>
              </a:solidFill>
              <a:latin typeface="Shree Devanagari 714"/>
              <a:cs typeface="Shree Devanagari 714"/>
            </a:endParaRPr>
          </a:p>
          <a:p>
            <a:r>
              <a:rPr lang="en-US" sz="2000" i="1" dirty="0">
                <a:solidFill>
                  <a:schemeClr val="bg1"/>
                </a:solidFill>
                <a:latin typeface="Shree Devanagari 714"/>
                <a:cs typeface="Shree Devanagari 714"/>
              </a:rPr>
              <a:t>NIH </a:t>
            </a:r>
            <a:r>
              <a:rPr lang="fi-FI" sz="2000" i="1" dirty="0">
                <a:solidFill>
                  <a:schemeClr val="bg1"/>
                </a:solidFill>
                <a:latin typeface="Shree Devanagari 714"/>
                <a:cs typeface="Shree Devanagari 714"/>
              </a:rPr>
              <a:t>5R01LM012592-02</a:t>
            </a:r>
            <a:r>
              <a:rPr lang="en-US" sz="2000" i="1" dirty="0">
                <a:solidFill>
                  <a:schemeClr val="bg1"/>
                </a:solidFill>
                <a:latin typeface="Shree Devanagari 714"/>
                <a:cs typeface="Shree Devanagari 714"/>
              </a:rPr>
              <a:t> </a:t>
            </a:r>
          </a:p>
          <a:p>
            <a:endParaRPr lang="en-US" sz="2000" i="1" dirty="0" smtClean="0">
              <a:solidFill>
                <a:schemeClr val="bg1"/>
              </a:solidFill>
              <a:latin typeface="Shree Devanagari 714"/>
              <a:cs typeface="Shree Devanagari 714"/>
            </a:endParaRPr>
          </a:p>
          <a:p>
            <a:r>
              <a:rPr lang="en-US" sz="2000" i="1" dirty="0" smtClean="0">
                <a:solidFill>
                  <a:schemeClr val="bg1"/>
                </a:solidFill>
                <a:latin typeface="Shree Devanagari 714"/>
                <a:cs typeface="Shree Devanagari 714"/>
              </a:rPr>
              <a:t>DARPA Big Mechanism </a:t>
            </a:r>
          </a:p>
          <a:p>
            <a:r>
              <a:rPr lang="en-US" sz="2000" i="1" dirty="0" smtClean="0">
                <a:solidFill>
                  <a:schemeClr val="bg1"/>
                </a:solidFill>
                <a:latin typeface="Shree Devanagari 714"/>
                <a:cs typeface="Shree Devanagari 714"/>
              </a:rPr>
              <a:t>under ARO contract </a:t>
            </a:r>
          </a:p>
          <a:p>
            <a:r>
              <a:rPr lang="en-US" sz="2000" i="1" dirty="0" smtClean="0">
                <a:solidFill>
                  <a:schemeClr val="bg1"/>
                </a:solidFill>
                <a:latin typeface="Shree Devanagari 714"/>
                <a:cs typeface="Shree Devanagari 714"/>
              </a:rPr>
              <a:t>W911NF-14-1-0436</a:t>
            </a:r>
          </a:p>
          <a:p>
            <a:endParaRPr lang="en-US" sz="2000" i="1" dirty="0" smtClean="0">
              <a:solidFill>
                <a:schemeClr val="bg1"/>
              </a:solidFill>
              <a:latin typeface="Shree Devanagari 714"/>
              <a:cs typeface="Shree Devanagari 714"/>
            </a:endParaRPr>
          </a:p>
        </p:txBody>
      </p:sp>
    </p:spTree>
    <p:extLst>
      <p:ext uri="{BB962C8B-B14F-4D97-AF65-F5344CB8AC3E}">
        <p14:creationId xmlns:p14="http://schemas.microsoft.com/office/powerpoint/2010/main" val="1171617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scientif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95" y="0"/>
            <a:ext cx="7839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6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Molecular Interactions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070100"/>
            <a:ext cx="5791200" cy="2705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13" y="5072999"/>
            <a:ext cx="5207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94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u="sng" dirty="0"/>
              <a:t>https://</a:t>
            </a:r>
            <a:r>
              <a:rPr lang="en-US" u="sng" dirty="0" err="1"/>
              <a:t>www.ebi.ac.uk</a:t>
            </a:r>
            <a:r>
              <a:rPr lang="en-US" u="sng" dirty="0"/>
              <a:t>/intact/</a:t>
            </a:r>
            <a:endParaRPr lang="en-US" u="sng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European Bioinformatics Institute @ Cambridge, England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 large-scale, high-quality manually curated database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Content</a:t>
            </a:r>
          </a:p>
          <a:p>
            <a:pPr lvl="1">
              <a:lnSpc>
                <a:spcPct val="110000"/>
              </a:lnSpc>
            </a:pPr>
            <a:r>
              <a:rPr lang="is-IS" dirty="0" smtClean="0"/>
              <a:t>20,065 </a:t>
            </a:r>
            <a:r>
              <a:rPr lang="en-US" dirty="0" smtClean="0"/>
              <a:t>curated papers in total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2,254 open access papers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Describes molecular interactions + detection methods linked to specific subfigures (</a:t>
            </a:r>
            <a:r>
              <a:rPr lang="en-US" i="1" dirty="0" smtClean="0"/>
              <a:t>e.g., </a:t>
            </a:r>
            <a:r>
              <a:rPr lang="en-US" dirty="0" smtClean="0"/>
              <a:t>Fig. 1b, 3d, etc.)</a:t>
            </a:r>
          </a:p>
        </p:txBody>
      </p:sp>
      <p:pic>
        <p:nvPicPr>
          <p:cNvPr id="7" name="Picture 6" descr="IntAct_logo.png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78" y="921998"/>
            <a:ext cx="2070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5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Scientific Cycles of Investigation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28787" y="52638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cosi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8738"/>
            <a:ext cx="9144000" cy="36915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7257" y="1795369"/>
            <a:ext cx="3689690" cy="370493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  <a:effectLst>
                <a:glow rad="101600">
                  <a:srgbClr val="FF0000">
                    <a:alpha val="75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477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 txBox="1">
            <a:spLocks/>
          </p:cNvSpPr>
          <p:nvPr/>
        </p:nvSpPr>
        <p:spPr>
          <a:xfrm>
            <a:off x="623888" y="2539970"/>
            <a:ext cx="7886700" cy="36667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hree Devanagari 714"/>
                <a:ea typeface="+mj-ea"/>
                <a:cs typeface="Shree Devanagari 714"/>
              </a:defRPr>
            </a:lvl1pPr>
          </a:lstStyle>
          <a:p>
            <a:r>
              <a:rPr lang="en-US" dirty="0" smtClean="0"/>
              <a:t>Can we automatically classify types of scientific </a:t>
            </a:r>
            <a:r>
              <a:rPr lang="en-US" strike="sngStrike" dirty="0" smtClean="0"/>
              <a:t>evidence</a:t>
            </a:r>
            <a:r>
              <a:rPr lang="en-US" dirty="0" smtClean="0"/>
              <a:t>     			 figures from  			 articles?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23888" y="895684"/>
            <a:ext cx="7886700" cy="3666792"/>
          </a:xfrm>
        </p:spPr>
        <p:txBody>
          <a:bodyPr>
            <a:normAutofit/>
          </a:bodyPr>
          <a:lstStyle/>
          <a:p>
            <a:r>
              <a:rPr lang="en-US" dirty="0" smtClean="0"/>
              <a:t>Can we automatically classify types of scientific evidence?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97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187074"/>
            <a:ext cx="76454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46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Extracting Whole Figures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0" dirty="0">
                <a:hlinkClick r:id="rId2"/>
              </a:rPr>
              <a:t>https://github.com/BMKEG/lapdftext</a:t>
            </a:r>
            <a:r>
              <a:rPr lang="en-US" b="0" dirty="0"/>
              <a:t> </a:t>
            </a:r>
            <a:endParaRPr lang="en-US" b="0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Build a spatial index of tightly packed text blocks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Locate Caption Text blocks </a:t>
            </a:r>
          </a:p>
          <a:p>
            <a:pPr marL="457200" lvl="1" indent="0">
              <a:buNone/>
            </a:pPr>
            <a:r>
              <a:rPr lang="en-US" b="0" i="1" dirty="0" smtClean="0"/>
              <a:t>Regular Expression</a:t>
            </a:r>
            <a:r>
              <a:rPr lang="en-US" i="1" dirty="0" smtClean="0"/>
              <a:t>:</a:t>
            </a:r>
            <a:r>
              <a:rPr lang="en-US" dirty="0" smtClean="0"/>
              <a:t> </a:t>
            </a:r>
            <a:r>
              <a:rPr lang="en-US" b="0" dirty="0" smtClean="0"/>
              <a:t>^Fig(</a:t>
            </a:r>
            <a:r>
              <a:rPr lang="en-US" b="0" dirty="0" err="1" smtClean="0"/>
              <a:t>ure|ure</a:t>
            </a:r>
            <a:r>
              <a:rPr lang="en-US" b="0" dirty="0" smtClean="0"/>
              <a:t>.|.)[0,1]\s*(\d+)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Find areas of low word density above, below and to the side of the caption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Remove caption text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Crop low word density space + caption region</a:t>
            </a:r>
          </a:p>
        </p:txBody>
      </p:sp>
    </p:spTree>
    <p:extLst>
      <p:ext uri="{BB962C8B-B14F-4D97-AF65-F5344CB8AC3E}">
        <p14:creationId xmlns:p14="http://schemas.microsoft.com/office/powerpoint/2010/main" val="2807791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527" y="2593472"/>
            <a:ext cx="3970421" cy="209377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427789" y="4224421"/>
            <a:ext cx="4424948" cy="2339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endCxn id="13" idx="2"/>
          </p:cNvCxnSpPr>
          <p:nvPr/>
        </p:nvCxnSpPr>
        <p:spPr>
          <a:xfrm flipV="1">
            <a:off x="4852737" y="4687249"/>
            <a:ext cx="2159001" cy="713593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255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5" id="{532DFAED-F0A6-7342-A004-F273F2069C18}" vid="{D8F95565-8B9F-264B-9D9E-C19CC38821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16605</TotalTime>
  <Words>555</Words>
  <Application>Microsoft Macintosh PowerPoint</Application>
  <PresentationFormat>On-screen Show (4:3)</PresentationFormat>
  <Paragraphs>92</Paragraphs>
  <Slides>24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Towards Evidence Extraction: Analysis of Scientific Figures from Studies of Molecular Interactions </vt:lpstr>
      <vt:lpstr>Molecular Biology is both complex and beautiful</vt:lpstr>
      <vt:lpstr>Molecular Interactions</vt:lpstr>
      <vt:lpstr>PowerPoint Presentation</vt:lpstr>
      <vt:lpstr>Scientific Cycles of Investigation</vt:lpstr>
      <vt:lpstr>Can we automatically classify types of scientific evidence?</vt:lpstr>
      <vt:lpstr>Pipeline</vt:lpstr>
      <vt:lpstr>1. Extracting Whole Figures</vt:lpstr>
      <vt:lpstr>PowerPoint Presentation</vt:lpstr>
      <vt:lpstr>2. Delineating Subfigures</vt:lpstr>
      <vt:lpstr>Heuristic Baseline Method</vt:lpstr>
      <vt:lpstr>Baseline Example </vt:lpstr>
      <vt:lpstr>‘You Only Look Once: Unified, Real-Time Object Detection</vt:lpstr>
      <vt:lpstr>YOLO is biased to fine-grained delineation</vt:lpstr>
      <vt:lpstr>Layout Aware YOLO</vt:lpstr>
      <vt:lpstr>PowerPoint Presentation</vt:lpstr>
      <vt:lpstr>Preliminary Analysis of data from INTACT 2017 </vt:lpstr>
      <vt:lpstr>3a. Classifying Subfigures</vt:lpstr>
      <vt:lpstr>3b. Classifying Evidence Text</vt:lpstr>
      <vt:lpstr>PowerPoint Presentation</vt:lpstr>
      <vt:lpstr>‘Towards’ Evidence Extraction Templates</vt:lpstr>
      <vt:lpstr>Linked Data as a Research Object http://purl.org/ske/ro/semsci18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TechKnAcq</dc:title>
  <dc:creator>Microsoft Office User</dc:creator>
  <cp:lastModifiedBy>Gully Burns</cp:lastModifiedBy>
  <cp:revision>459</cp:revision>
  <dcterms:created xsi:type="dcterms:W3CDTF">2015-05-13T20:12:47Z</dcterms:created>
  <dcterms:modified xsi:type="dcterms:W3CDTF">2018-10-20T00:10:49Z</dcterms:modified>
</cp:coreProperties>
</file>